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90" r:id="rId2"/>
  </p:sldMasterIdLst>
  <p:notesMasterIdLst>
    <p:notesMasterId r:id="rId20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74" r:id="rId15"/>
    <p:sldId id="275" r:id="rId16"/>
    <p:sldId id="276" r:id="rId17"/>
    <p:sldId id="273" r:id="rId18"/>
    <p:sldId id="271" r:id="rId19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781"/>
  </p:normalViewPr>
  <p:slideViewPr>
    <p:cSldViewPr snapToGrid="0" snapToObjects="1">
      <p:cViewPr varScale="1">
        <p:scale>
          <a:sx n="53" d="100"/>
          <a:sy n="53" d="100"/>
        </p:scale>
        <p:origin x="699" y="27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25C041-C0AC-408B-919A-279D1A9D845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DFDE76F-BF53-4A72-A4C7-C7A4E79B1B32}">
      <dgm:prSet phldrT="[Text]" custT="1"/>
      <dgm:spPr/>
      <dgm:t>
        <a:bodyPr/>
        <a:lstStyle/>
        <a:p>
          <a:r>
            <a:rPr lang="en-IN" sz="2000" b="1" dirty="0">
              <a:latin typeface="Palatino Linotype" panose="02040502050505030304" pitchFamily="18" charset="0"/>
            </a:rPr>
            <a:t>SEC. 58</a:t>
          </a:r>
        </a:p>
      </dgm:t>
    </dgm:pt>
    <dgm:pt modelId="{440FB3EE-40C5-41E2-AE07-11947D604D4B}" type="parTrans" cxnId="{1B16C261-8E82-4324-A3AC-F7B816D4D8E7}">
      <dgm:prSet/>
      <dgm:spPr/>
      <dgm:t>
        <a:bodyPr/>
        <a:lstStyle/>
        <a:p>
          <a:endParaRPr lang="en-IN"/>
        </a:p>
      </dgm:t>
    </dgm:pt>
    <dgm:pt modelId="{598E44C3-3EE9-4C68-916F-E7646148D4B0}" type="sibTrans" cxnId="{1B16C261-8E82-4324-A3AC-F7B816D4D8E7}">
      <dgm:prSet/>
      <dgm:spPr/>
      <dgm:t>
        <a:bodyPr/>
        <a:lstStyle/>
        <a:p>
          <a:endParaRPr lang="en-IN"/>
        </a:p>
      </dgm:t>
    </dgm:pt>
    <dgm:pt modelId="{DF8CD627-2B6F-4EA8-A6BF-8D19F58DB477}">
      <dgm:prSet phldrT="[Text]" custT="1"/>
      <dgm:spPr/>
      <dgm:t>
        <a:bodyPr/>
        <a:lstStyle/>
        <a:p>
          <a:r>
            <a:rPr lang="en-IN" sz="2000" b="1" dirty="0">
              <a:latin typeface="Palatino Linotype" panose="02040502050505030304" pitchFamily="18" charset="0"/>
            </a:rPr>
            <a:t>SEC. 65</a:t>
          </a:r>
        </a:p>
      </dgm:t>
    </dgm:pt>
    <dgm:pt modelId="{10D51EC6-9F6F-4A6C-8471-E1AEE5361FD4}" type="parTrans" cxnId="{4441575A-5339-4F03-8497-EDE867F98031}">
      <dgm:prSet/>
      <dgm:spPr/>
      <dgm:t>
        <a:bodyPr/>
        <a:lstStyle/>
        <a:p>
          <a:endParaRPr lang="en-IN"/>
        </a:p>
      </dgm:t>
    </dgm:pt>
    <dgm:pt modelId="{438B0546-EBEA-439C-A295-88A466D52281}" type="sibTrans" cxnId="{4441575A-5339-4F03-8497-EDE867F98031}">
      <dgm:prSet/>
      <dgm:spPr/>
      <dgm:t>
        <a:bodyPr/>
        <a:lstStyle/>
        <a:p>
          <a:endParaRPr lang="en-IN"/>
        </a:p>
      </dgm:t>
    </dgm:pt>
    <dgm:pt modelId="{7A9C97D9-AC1D-4899-8E09-DE615A9E2C1C}">
      <dgm:prSet phldrT="[Text]" custT="1"/>
      <dgm:spPr/>
      <dgm:t>
        <a:bodyPr/>
        <a:lstStyle/>
        <a:p>
          <a:r>
            <a:rPr lang="en-IN" sz="1600" b="1" dirty="0">
              <a:latin typeface="Palatino Linotype" panose="02040502050505030304" pitchFamily="18" charset="0"/>
            </a:rPr>
            <a:t>EASE OF DOING BUSINESS</a:t>
          </a:r>
        </a:p>
        <a:p>
          <a:r>
            <a:rPr lang="en-IN" sz="1600" b="1" dirty="0">
              <a:latin typeface="Palatino Linotype" panose="02040502050505030304" pitchFamily="18" charset="0"/>
            </a:rPr>
            <a:t>MAKE IN INDIA</a:t>
          </a:r>
        </a:p>
      </dgm:t>
    </dgm:pt>
    <dgm:pt modelId="{5A01C5EC-AB22-4D49-9082-256C416CFF92}" type="parTrans" cxnId="{A3622C70-49F7-44B7-B823-919680191243}">
      <dgm:prSet/>
      <dgm:spPr/>
      <dgm:t>
        <a:bodyPr/>
        <a:lstStyle/>
        <a:p>
          <a:endParaRPr lang="en-IN"/>
        </a:p>
      </dgm:t>
    </dgm:pt>
    <dgm:pt modelId="{954EB5C9-EF02-4CB3-9AB3-6115D8DC6AE6}" type="sibTrans" cxnId="{A3622C70-49F7-44B7-B823-919680191243}">
      <dgm:prSet/>
      <dgm:spPr/>
      <dgm:t>
        <a:bodyPr/>
        <a:lstStyle/>
        <a:p>
          <a:endParaRPr lang="en-IN"/>
        </a:p>
      </dgm:t>
    </dgm:pt>
    <dgm:pt modelId="{026DAE8F-5399-4B09-B0C6-AAD66674561D}">
      <dgm:prSet/>
      <dgm:spPr/>
      <dgm:t>
        <a:bodyPr/>
        <a:lstStyle/>
        <a:p>
          <a:r>
            <a:rPr lang="en-IN" dirty="0">
              <a:latin typeface="Palatino Linotype" panose="02040502050505030304" pitchFamily="18" charset="0"/>
            </a:rPr>
            <a:t>MOOWR, 2019</a:t>
          </a:r>
        </a:p>
      </dgm:t>
    </dgm:pt>
    <dgm:pt modelId="{39027D44-0B47-4091-87DD-43F5B9CA81F8}" type="parTrans" cxnId="{ECDE4D25-CE57-4DA2-9657-C5E397568F98}">
      <dgm:prSet/>
      <dgm:spPr/>
      <dgm:t>
        <a:bodyPr/>
        <a:lstStyle/>
        <a:p>
          <a:endParaRPr lang="en-IN"/>
        </a:p>
      </dgm:t>
    </dgm:pt>
    <dgm:pt modelId="{55B50B4B-78AC-42E1-8A69-40EC8F16D02E}" type="sibTrans" cxnId="{ECDE4D25-CE57-4DA2-9657-C5E397568F98}">
      <dgm:prSet/>
      <dgm:spPr/>
      <dgm:t>
        <a:bodyPr/>
        <a:lstStyle/>
        <a:p>
          <a:endParaRPr lang="en-IN"/>
        </a:p>
      </dgm:t>
    </dgm:pt>
    <dgm:pt modelId="{688E014B-4B15-4803-9D2F-2EE696FF31CB}" type="pres">
      <dgm:prSet presAssocID="{C325C041-C0AC-408B-919A-279D1A9D845F}" presName="Name0" presStyleCnt="0">
        <dgm:presLayoutVars>
          <dgm:dir/>
          <dgm:resizeHandles val="exact"/>
        </dgm:presLayoutVars>
      </dgm:prSet>
      <dgm:spPr/>
    </dgm:pt>
    <dgm:pt modelId="{D4EDF245-1D89-49A0-9E4F-876C67E7E5DF}" type="pres">
      <dgm:prSet presAssocID="{0DFDE76F-BF53-4A72-A4C7-C7A4E79B1B32}" presName="node" presStyleLbl="node1" presStyleIdx="0" presStyleCnt="4">
        <dgm:presLayoutVars>
          <dgm:bulletEnabled val="1"/>
        </dgm:presLayoutVars>
      </dgm:prSet>
      <dgm:spPr/>
    </dgm:pt>
    <dgm:pt modelId="{E17591B1-D65D-43C1-BFB8-C6EADBF1D8F4}" type="pres">
      <dgm:prSet presAssocID="{598E44C3-3EE9-4C68-916F-E7646148D4B0}" presName="sibTrans" presStyleLbl="sibTrans2D1" presStyleIdx="0" presStyleCnt="3"/>
      <dgm:spPr>
        <a:prstGeom prst="mathPlus">
          <a:avLst/>
        </a:prstGeom>
      </dgm:spPr>
    </dgm:pt>
    <dgm:pt modelId="{CCF6423F-848E-4309-B48A-145F35831A74}" type="pres">
      <dgm:prSet presAssocID="{598E44C3-3EE9-4C68-916F-E7646148D4B0}" presName="connectorText" presStyleLbl="sibTrans2D1" presStyleIdx="0" presStyleCnt="3"/>
      <dgm:spPr/>
    </dgm:pt>
    <dgm:pt modelId="{5A0D6B0F-623F-44D8-A65F-40AD7BF8FBF3}" type="pres">
      <dgm:prSet presAssocID="{DF8CD627-2B6F-4EA8-A6BF-8D19F58DB477}" presName="node" presStyleLbl="node1" presStyleIdx="1" presStyleCnt="4">
        <dgm:presLayoutVars>
          <dgm:bulletEnabled val="1"/>
        </dgm:presLayoutVars>
      </dgm:prSet>
      <dgm:spPr/>
    </dgm:pt>
    <dgm:pt modelId="{5C954E1D-4260-4E44-A782-828E850F397D}" type="pres">
      <dgm:prSet presAssocID="{438B0546-EBEA-439C-A295-88A466D52281}" presName="sibTrans" presStyleLbl="sibTrans2D1" presStyleIdx="1" presStyleCnt="3"/>
      <dgm:spPr>
        <a:prstGeom prst="mathPlus">
          <a:avLst/>
        </a:prstGeom>
      </dgm:spPr>
    </dgm:pt>
    <dgm:pt modelId="{B24C09C2-D1CC-4990-947E-3114902EDF8D}" type="pres">
      <dgm:prSet presAssocID="{438B0546-EBEA-439C-A295-88A466D52281}" presName="connectorText" presStyleLbl="sibTrans2D1" presStyleIdx="1" presStyleCnt="3"/>
      <dgm:spPr/>
    </dgm:pt>
    <dgm:pt modelId="{DEFC3CA8-BC54-4204-899C-D4BB1DA9C661}" type="pres">
      <dgm:prSet presAssocID="{7A9C97D9-AC1D-4899-8E09-DE615A9E2C1C}" presName="node" presStyleLbl="node1" presStyleIdx="2" presStyleCnt="4">
        <dgm:presLayoutVars>
          <dgm:bulletEnabled val="1"/>
        </dgm:presLayoutVars>
      </dgm:prSet>
      <dgm:spPr/>
    </dgm:pt>
    <dgm:pt modelId="{E618F6A6-C1D6-4DD8-9DC8-915E7DD1C482}" type="pres">
      <dgm:prSet presAssocID="{954EB5C9-EF02-4CB3-9AB3-6115D8DC6AE6}" presName="sibTrans" presStyleLbl="sibTrans2D1" presStyleIdx="2" presStyleCnt="3"/>
      <dgm:spPr>
        <a:prstGeom prst="mathEqual">
          <a:avLst/>
        </a:prstGeom>
      </dgm:spPr>
    </dgm:pt>
    <dgm:pt modelId="{D52A1043-FE13-4936-AF51-B4E5B593C07F}" type="pres">
      <dgm:prSet presAssocID="{954EB5C9-EF02-4CB3-9AB3-6115D8DC6AE6}" presName="connectorText" presStyleLbl="sibTrans2D1" presStyleIdx="2" presStyleCnt="3"/>
      <dgm:spPr/>
    </dgm:pt>
    <dgm:pt modelId="{0D8A70FB-C6A6-4C13-B3AC-F9BBA637DBCC}" type="pres">
      <dgm:prSet presAssocID="{026DAE8F-5399-4B09-B0C6-AAD66674561D}" presName="node" presStyleLbl="node1" presStyleIdx="3" presStyleCnt="4">
        <dgm:presLayoutVars>
          <dgm:bulletEnabled val="1"/>
        </dgm:presLayoutVars>
      </dgm:prSet>
      <dgm:spPr/>
    </dgm:pt>
  </dgm:ptLst>
  <dgm:cxnLst>
    <dgm:cxn modelId="{EF80EE0F-8EFD-4B3E-9AE5-D619F793CA4B}" type="presOf" srcId="{954EB5C9-EF02-4CB3-9AB3-6115D8DC6AE6}" destId="{D52A1043-FE13-4936-AF51-B4E5B593C07F}" srcOrd="1" destOrd="0" presId="urn:microsoft.com/office/officeart/2005/8/layout/process1"/>
    <dgm:cxn modelId="{7B54AE1C-B1F3-448B-B3CB-EB6C2A6A65E2}" type="presOf" srcId="{598E44C3-3EE9-4C68-916F-E7646148D4B0}" destId="{CCF6423F-848E-4309-B48A-145F35831A74}" srcOrd="1" destOrd="0" presId="urn:microsoft.com/office/officeart/2005/8/layout/process1"/>
    <dgm:cxn modelId="{ECDE4D25-CE57-4DA2-9657-C5E397568F98}" srcId="{C325C041-C0AC-408B-919A-279D1A9D845F}" destId="{026DAE8F-5399-4B09-B0C6-AAD66674561D}" srcOrd="3" destOrd="0" parTransId="{39027D44-0B47-4091-87DD-43F5B9CA81F8}" sibTransId="{55B50B4B-78AC-42E1-8A69-40EC8F16D02E}"/>
    <dgm:cxn modelId="{F0F75B3B-2721-4E4F-AD59-CF0B22BDFEB1}" type="presOf" srcId="{DF8CD627-2B6F-4EA8-A6BF-8D19F58DB477}" destId="{5A0D6B0F-623F-44D8-A65F-40AD7BF8FBF3}" srcOrd="0" destOrd="0" presId="urn:microsoft.com/office/officeart/2005/8/layout/process1"/>
    <dgm:cxn modelId="{1B16C261-8E82-4324-A3AC-F7B816D4D8E7}" srcId="{C325C041-C0AC-408B-919A-279D1A9D845F}" destId="{0DFDE76F-BF53-4A72-A4C7-C7A4E79B1B32}" srcOrd="0" destOrd="0" parTransId="{440FB3EE-40C5-41E2-AE07-11947D604D4B}" sibTransId="{598E44C3-3EE9-4C68-916F-E7646148D4B0}"/>
    <dgm:cxn modelId="{A3622C70-49F7-44B7-B823-919680191243}" srcId="{C325C041-C0AC-408B-919A-279D1A9D845F}" destId="{7A9C97D9-AC1D-4899-8E09-DE615A9E2C1C}" srcOrd="2" destOrd="0" parTransId="{5A01C5EC-AB22-4D49-9082-256C416CFF92}" sibTransId="{954EB5C9-EF02-4CB3-9AB3-6115D8DC6AE6}"/>
    <dgm:cxn modelId="{4441575A-5339-4F03-8497-EDE867F98031}" srcId="{C325C041-C0AC-408B-919A-279D1A9D845F}" destId="{DF8CD627-2B6F-4EA8-A6BF-8D19F58DB477}" srcOrd="1" destOrd="0" parTransId="{10D51EC6-9F6F-4A6C-8471-E1AEE5361FD4}" sibTransId="{438B0546-EBEA-439C-A295-88A466D52281}"/>
    <dgm:cxn modelId="{D5C11290-D848-4980-BBF0-3FF500177B4F}" type="presOf" srcId="{0DFDE76F-BF53-4A72-A4C7-C7A4E79B1B32}" destId="{D4EDF245-1D89-49A0-9E4F-876C67E7E5DF}" srcOrd="0" destOrd="0" presId="urn:microsoft.com/office/officeart/2005/8/layout/process1"/>
    <dgm:cxn modelId="{2C61F3A8-174C-4D23-8F54-79302F5B8C85}" type="presOf" srcId="{438B0546-EBEA-439C-A295-88A466D52281}" destId="{5C954E1D-4260-4E44-A782-828E850F397D}" srcOrd="0" destOrd="0" presId="urn:microsoft.com/office/officeart/2005/8/layout/process1"/>
    <dgm:cxn modelId="{FD148FB8-DB32-44BE-971E-F539B5F8CEAA}" type="presOf" srcId="{C325C041-C0AC-408B-919A-279D1A9D845F}" destId="{688E014B-4B15-4803-9D2F-2EE696FF31CB}" srcOrd="0" destOrd="0" presId="urn:microsoft.com/office/officeart/2005/8/layout/process1"/>
    <dgm:cxn modelId="{18CF69C2-7490-4498-9A1A-89D70D1676D6}" type="presOf" srcId="{598E44C3-3EE9-4C68-916F-E7646148D4B0}" destId="{E17591B1-D65D-43C1-BFB8-C6EADBF1D8F4}" srcOrd="0" destOrd="0" presId="urn:microsoft.com/office/officeart/2005/8/layout/process1"/>
    <dgm:cxn modelId="{7869B9C6-F68E-4D0B-BDBB-1B794263E76D}" type="presOf" srcId="{438B0546-EBEA-439C-A295-88A466D52281}" destId="{B24C09C2-D1CC-4990-947E-3114902EDF8D}" srcOrd="1" destOrd="0" presId="urn:microsoft.com/office/officeart/2005/8/layout/process1"/>
    <dgm:cxn modelId="{9717E0CC-7439-409B-B998-9FA72DCA4D7E}" type="presOf" srcId="{954EB5C9-EF02-4CB3-9AB3-6115D8DC6AE6}" destId="{E618F6A6-C1D6-4DD8-9DC8-915E7DD1C482}" srcOrd="0" destOrd="0" presId="urn:microsoft.com/office/officeart/2005/8/layout/process1"/>
    <dgm:cxn modelId="{A82CB0EE-3ADA-45AF-B473-2ED6F181E0A1}" type="presOf" srcId="{7A9C97D9-AC1D-4899-8E09-DE615A9E2C1C}" destId="{DEFC3CA8-BC54-4204-899C-D4BB1DA9C661}" srcOrd="0" destOrd="0" presId="urn:microsoft.com/office/officeart/2005/8/layout/process1"/>
    <dgm:cxn modelId="{3AA48BF3-E9B1-423F-B94C-C5C07E592F3D}" type="presOf" srcId="{026DAE8F-5399-4B09-B0C6-AAD66674561D}" destId="{0D8A70FB-C6A6-4C13-B3AC-F9BBA637DBCC}" srcOrd="0" destOrd="0" presId="urn:microsoft.com/office/officeart/2005/8/layout/process1"/>
    <dgm:cxn modelId="{322BF392-A10D-49F5-A822-3582BE9043FA}" type="presParOf" srcId="{688E014B-4B15-4803-9D2F-2EE696FF31CB}" destId="{D4EDF245-1D89-49A0-9E4F-876C67E7E5DF}" srcOrd="0" destOrd="0" presId="urn:microsoft.com/office/officeart/2005/8/layout/process1"/>
    <dgm:cxn modelId="{AC20D759-010C-4959-A33A-C092F4267AAE}" type="presParOf" srcId="{688E014B-4B15-4803-9D2F-2EE696FF31CB}" destId="{E17591B1-D65D-43C1-BFB8-C6EADBF1D8F4}" srcOrd="1" destOrd="0" presId="urn:microsoft.com/office/officeart/2005/8/layout/process1"/>
    <dgm:cxn modelId="{802534CD-2A09-43C5-82E5-9694767CC010}" type="presParOf" srcId="{E17591B1-D65D-43C1-BFB8-C6EADBF1D8F4}" destId="{CCF6423F-848E-4309-B48A-145F35831A74}" srcOrd="0" destOrd="0" presId="urn:microsoft.com/office/officeart/2005/8/layout/process1"/>
    <dgm:cxn modelId="{53ED31EF-EBFC-4B7B-AD80-1F4680A81345}" type="presParOf" srcId="{688E014B-4B15-4803-9D2F-2EE696FF31CB}" destId="{5A0D6B0F-623F-44D8-A65F-40AD7BF8FBF3}" srcOrd="2" destOrd="0" presId="urn:microsoft.com/office/officeart/2005/8/layout/process1"/>
    <dgm:cxn modelId="{AAF50489-B11E-406D-9CDF-51CC601BA77B}" type="presParOf" srcId="{688E014B-4B15-4803-9D2F-2EE696FF31CB}" destId="{5C954E1D-4260-4E44-A782-828E850F397D}" srcOrd="3" destOrd="0" presId="urn:microsoft.com/office/officeart/2005/8/layout/process1"/>
    <dgm:cxn modelId="{C9F6177B-236E-44B9-92F6-F120C673490D}" type="presParOf" srcId="{5C954E1D-4260-4E44-A782-828E850F397D}" destId="{B24C09C2-D1CC-4990-947E-3114902EDF8D}" srcOrd="0" destOrd="0" presId="urn:microsoft.com/office/officeart/2005/8/layout/process1"/>
    <dgm:cxn modelId="{E336CE68-0DED-4217-8D6D-F7ACC3920521}" type="presParOf" srcId="{688E014B-4B15-4803-9D2F-2EE696FF31CB}" destId="{DEFC3CA8-BC54-4204-899C-D4BB1DA9C661}" srcOrd="4" destOrd="0" presId="urn:microsoft.com/office/officeart/2005/8/layout/process1"/>
    <dgm:cxn modelId="{9B79E5A4-213F-47BD-B10E-AE5D9ABEE77F}" type="presParOf" srcId="{688E014B-4B15-4803-9D2F-2EE696FF31CB}" destId="{E618F6A6-C1D6-4DD8-9DC8-915E7DD1C482}" srcOrd="5" destOrd="0" presId="urn:microsoft.com/office/officeart/2005/8/layout/process1"/>
    <dgm:cxn modelId="{0E496FE6-8D5F-40CC-9686-897B535DA201}" type="presParOf" srcId="{E618F6A6-C1D6-4DD8-9DC8-915E7DD1C482}" destId="{D52A1043-FE13-4936-AF51-B4E5B593C07F}" srcOrd="0" destOrd="0" presId="urn:microsoft.com/office/officeart/2005/8/layout/process1"/>
    <dgm:cxn modelId="{EEB8D251-02B5-4DBE-A7AC-D7FD15B8D45C}" type="presParOf" srcId="{688E014B-4B15-4803-9D2F-2EE696FF31CB}" destId="{0D8A70FB-C6A6-4C13-B3AC-F9BBA637DBCC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DF245-1D89-49A0-9E4F-876C67E7E5DF}">
      <dsp:nvSpPr>
        <dsp:cNvPr id="0" name=""/>
        <dsp:cNvSpPr/>
      </dsp:nvSpPr>
      <dsp:spPr>
        <a:xfrm>
          <a:off x="4224" y="1011484"/>
          <a:ext cx="1847201" cy="15758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latin typeface="Palatino Linotype" panose="02040502050505030304" pitchFamily="18" charset="0"/>
            </a:rPr>
            <a:t>SEC. 58</a:t>
          </a:r>
        </a:p>
      </dsp:txBody>
      <dsp:txXfrm>
        <a:off x="50380" y="1057640"/>
        <a:ext cx="1754889" cy="1483582"/>
      </dsp:txXfrm>
    </dsp:sp>
    <dsp:sp modelId="{E17591B1-D65D-43C1-BFB8-C6EADBF1D8F4}">
      <dsp:nvSpPr>
        <dsp:cNvPr id="0" name=""/>
        <dsp:cNvSpPr/>
      </dsp:nvSpPr>
      <dsp:spPr>
        <a:xfrm>
          <a:off x="2036147" y="1570378"/>
          <a:ext cx="391606" cy="45810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000" kern="1200"/>
        </a:p>
      </dsp:txBody>
      <dsp:txXfrm>
        <a:off x="2036147" y="1661999"/>
        <a:ext cx="274124" cy="274864"/>
      </dsp:txXfrm>
    </dsp:sp>
    <dsp:sp modelId="{5A0D6B0F-623F-44D8-A65F-40AD7BF8FBF3}">
      <dsp:nvSpPr>
        <dsp:cNvPr id="0" name=""/>
        <dsp:cNvSpPr/>
      </dsp:nvSpPr>
      <dsp:spPr>
        <a:xfrm>
          <a:off x="2590307" y="1011484"/>
          <a:ext cx="1847201" cy="15758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latin typeface="Palatino Linotype" panose="02040502050505030304" pitchFamily="18" charset="0"/>
            </a:rPr>
            <a:t>SEC. 65</a:t>
          </a:r>
        </a:p>
      </dsp:txBody>
      <dsp:txXfrm>
        <a:off x="2636463" y="1057640"/>
        <a:ext cx="1754889" cy="1483582"/>
      </dsp:txXfrm>
    </dsp:sp>
    <dsp:sp modelId="{5C954E1D-4260-4E44-A782-828E850F397D}">
      <dsp:nvSpPr>
        <dsp:cNvPr id="0" name=""/>
        <dsp:cNvSpPr/>
      </dsp:nvSpPr>
      <dsp:spPr>
        <a:xfrm>
          <a:off x="4622229" y="1570378"/>
          <a:ext cx="391606" cy="45810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000" kern="1200"/>
        </a:p>
      </dsp:txBody>
      <dsp:txXfrm>
        <a:off x="4622229" y="1661999"/>
        <a:ext cx="274124" cy="274864"/>
      </dsp:txXfrm>
    </dsp:sp>
    <dsp:sp modelId="{DEFC3CA8-BC54-4204-899C-D4BB1DA9C661}">
      <dsp:nvSpPr>
        <dsp:cNvPr id="0" name=""/>
        <dsp:cNvSpPr/>
      </dsp:nvSpPr>
      <dsp:spPr>
        <a:xfrm>
          <a:off x="5176390" y="1011484"/>
          <a:ext cx="1847201" cy="15758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kern="1200" dirty="0">
              <a:latin typeface="Palatino Linotype" panose="02040502050505030304" pitchFamily="18" charset="0"/>
            </a:rPr>
            <a:t>EASE OF DOING BUSINESS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kern="1200" dirty="0">
              <a:latin typeface="Palatino Linotype" panose="02040502050505030304" pitchFamily="18" charset="0"/>
            </a:rPr>
            <a:t>MAKE IN INDIA</a:t>
          </a:r>
        </a:p>
      </dsp:txBody>
      <dsp:txXfrm>
        <a:off x="5222546" y="1057640"/>
        <a:ext cx="1754889" cy="1483582"/>
      </dsp:txXfrm>
    </dsp:sp>
    <dsp:sp modelId="{E618F6A6-C1D6-4DD8-9DC8-915E7DD1C482}">
      <dsp:nvSpPr>
        <dsp:cNvPr id="0" name=""/>
        <dsp:cNvSpPr/>
      </dsp:nvSpPr>
      <dsp:spPr>
        <a:xfrm>
          <a:off x="7208312" y="1570378"/>
          <a:ext cx="391606" cy="458106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000" kern="1200"/>
        </a:p>
      </dsp:txBody>
      <dsp:txXfrm>
        <a:off x="7208312" y="1661999"/>
        <a:ext cx="274124" cy="274864"/>
      </dsp:txXfrm>
    </dsp:sp>
    <dsp:sp modelId="{0D8A70FB-C6A6-4C13-B3AC-F9BBA637DBCC}">
      <dsp:nvSpPr>
        <dsp:cNvPr id="0" name=""/>
        <dsp:cNvSpPr/>
      </dsp:nvSpPr>
      <dsp:spPr>
        <a:xfrm>
          <a:off x="7762473" y="1011484"/>
          <a:ext cx="1847201" cy="15758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 dirty="0">
              <a:latin typeface="Palatino Linotype" panose="02040502050505030304" pitchFamily="18" charset="0"/>
            </a:rPr>
            <a:t>MOOWR, 2019</a:t>
          </a:r>
        </a:p>
      </dsp:txBody>
      <dsp:txXfrm>
        <a:off x="7808629" y="1057640"/>
        <a:ext cx="1754889" cy="14835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7118E-6BE2-410B-AFEA-869509A4EB62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12883-DBA8-4FD0-8F3F-4D5CDC300D9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98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42851"/>
            <a:ext cx="8966917" cy="275943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531" y="4243846"/>
            <a:ext cx="3076707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1" y="2590079"/>
            <a:ext cx="10292841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425877" y="2590079"/>
            <a:ext cx="176136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233" y="2733710"/>
            <a:ext cx="8143075" cy="1373071"/>
          </a:xfrm>
        </p:spPr>
        <p:txBody>
          <a:bodyPr anchor="b">
            <a:noAutofit/>
          </a:bodyPr>
          <a:lstStyle>
            <a:lvl1pPr algn="r">
              <a:defRPr sz="5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233" y="4394041"/>
            <a:ext cx="8143075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154" indent="0" algn="ctr">
              <a:buNone/>
              <a:defRPr sz="2000"/>
            </a:lvl2pPr>
            <a:lvl3pPr marL="914309" indent="0" algn="ctr">
              <a:buNone/>
              <a:defRPr sz="1900"/>
            </a:lvl3pPr>
            <a:lvl4pPr marL="1371463" indent="0" algn="ctr">
              <a:buNone/>
              <a:defRPr sz="1600"/>
            </a:lvl4pPr>
            <a:lvl5pPr marL="1828617" indent="0" algn="ctr">
              <a:buNone/>
              <a:defRPr sz="1600"/>
            </a:lvl5pPr>
            <a:lvl6pPr marL="2285771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0D6E-3179-4785-B1C4-7F8B7B67659F}" type="datetime1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0690" y="2742023"/>
            <a:ext cx="1171735" cy="1356443"/>
          </a:xfrm>
        </p:spPr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970728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9"/>
            <a:ext cx="10436453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449" y="5929622"/>
            <a:ext cx="1602789" cy="14427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" y="4567989"/>
            <a:ext cx="10436453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4450" y="4567989"/>
            <a:ext cx="1602789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4" y="4711617"/>
            <a:ext cx="9612607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234" y="609598"/>
            <a:ext cx="9612607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231" y="5169584"/>
            <a:ext cx="9612611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154" indent="0">
              <a:buNone/>
              <a:defRPr sz="1500"/>
            </a:lvl2pPr>
            <a:lvl3pPr marL="914309" indent="0">
              <a:buNone/>
              <a:defRPr sz="1200"/>
            </a:lvl3pPr>
            <a:lvl4pPr marL="1371463" indent="0">
              <a:buNone/>
              <a:defRPr sz="1100"/>
            </a:lvl4pPr>
            <a:lvl5pPr marL="1828617" indent="0">
              <a:buNone/>
              <a:defRPr sz="1100"/>
            </a:lvl5pPr>
            <a:lvl6pPr marL="2285771" indent="0">
              <a:buNone/>
              <a:defRPr sz="1100"/>
            </a:lvl6pPr>
            <a:lvl7pPr marL="2742926" indent="0">
              <a:buNone/>
              <a:defRPr sz="1100"/>
            </a:lvl7pPr>
            <a:lvl8pPr marL="3200080" indent="0">
              <a:buNone/>
              <a:defRPr sz="1100"/>
            </a:lvl8pPr>
            <a:lvl9pPr marL="365723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78EE-9B8C-410F-A3C8-EDAB09B06C06}" type="datetime1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8060" y="4711310"/>
            <a:ext cx="1154000" cy="1090789"/>
          </a:xfrm>
        </p:spPr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68681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9"/>
            <a:ext cx="10436453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449" y="5929622"/>
            <a:ext cx="1602789" cy="14427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" y="4567989"/>
            <a:ext cx="10436453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4450" y="4567989"/>
            <a:ext cx="1602789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3" y="609598"/>
            <a:ext cx="9612607" cy="359275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234" y="4711616"/>
            <a:ext cx="9612607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154" indent="0">
              <a:buNone/>
              <a:defRPr sz="1500"/>
            </a:lvl2pPr>
            <a:lvl3pPr marL="914309" indent="0">
              <a:buNone/>
              <a:defRPr sz="1200"/>
            </a:lvl3pPr>
            <a:lvl4pPr marL="1371463" indent="0">
              <a:buNone/>
              <a:defRPr sz="1100"/>
            </a:lvl4pPr>
            <a:lvl5pPr marL="1828617" indent="0">
              <a:buNone/>
              <a:defRPr sz="1100"/>
            </a:lvl5pPr>
            <a:lvl6pPr marL="2285771" indent="0">
              <a:buNone/>
              <a:defRPr sz="1100"/>
            </a:lvl6pPr>
            <a:lvl7pPr marL="2742926" indent="0">
              <a:buNone/>
              <a:defRPr sz="1100"/>
            </a:lvl7pPr>
            <a:lvl8pPr marL="3200080" indent="0">
              <a:buNone/>
              <a:defRPr sz="1100"/>
            </a:lvl8pPr>
            <a:lvl9pPr marL="365723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D9F-BF2C-467F-B85B-C84A4D70D768}" type="datetime1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8060" y="4711616"/>
            <a:ext cx="1154000" cy="1090789"/>
          </a:xfrm>
        </p:spPr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44422"/>
      </p:ext>
    </p:extLst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9"/>
            <a:ext cx="10436453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449" y="5929622"/>
            <a:ext cx="1602789" cy="144271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1" y="4567989"/>
            <a:ext cx="10436453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4450" y="4567989"/>
            <a:ext cx="1602789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709" y="609599"/>
            <a:ext cx="8717742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107" y="3653379"/>
            <a:ext cx="8155517" cy="548968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457154" indent="0">
              <a:buNone/>
              <a:defRPr sz="1500"/>
            </a:lvl2pPr>
            <a:lvl3pPr marL="914309" indent="0">
              <a:buNone/>
              <a:defRPr sz="1200"/>
            </a:lvl3pPr>
            <a:lvl4pPr marL="1371463" indent="0">
              <a:buNone/>
              <a:defRPr sz="1100"/>
            </a:lvl4pPr>
            <a:lvl5pPr marL="1828617" indent="0">
              <a:buNone/>
              <a:defRPr sz="1100"/>
            </a:lvl5pPr>
            <a:lvl6pPr marL="2285771" indent="0">
              <a:buNone/>
              <a:defRPr sz="1100"/>
            </a:lvl6pPr>
            <a:lvl7pPr marL="2742926" indent="0">
              <a:buNone/>
              <a:defRPr sz="1100"/>
            </a:lvl7pPr>
            <a:lvl8pPr marL="3200080" indent="0">
              <a:buNone/>
              <a:defRPr sz="1100"/>
            </a:lvl8pPr>
            <a:lvl9pPr marL="365723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234" y="4711616"/>
            <a:ext cx="9612607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154" indent="0">
              <a:buNone/>
              <a:defRPr sz="1500"/>
            </a:lvl2pPr>
            <a:lvl3pPr marL="914309" indent="0">
              <a:buNone/>
              <a:defRPr sz="1200"/>
            </a:lvl3pPr>
            <a:lvl4pPr marL="1371463" indent="0">
              <a:buNone/>
              <a:defRPr sz="1100"/>
            </a:lvl4pPr>
            <a:lvl5pPr marL="1828617" indent="0">
              <a:buNone/>
              <a:defRPr sz="1100"/>
            </a:lvl5pPr>
            <a:lvl6pPr marL="2285771" indent="0">
              <a:buNone/>
              <a:defRPr sz="1100"/>
            </a:lvl6pPr>
            <a:lvl7pPr marL="2742926" indent="0">
              <a:buNone/>
              <a:defRPr sz="1100"/>
            </a:lvl7pPr>
            <a:lvl8pPr marL="3200080" indent="0">
              <a:buNone/>
              <a:defRPr sz="1100"/>
            </a:lvl8pPr>
            <a:lvl9pPr marL="365723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52098-AF1F-450A-AF18-5065A501F04E}" type="datetime1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8060" y="4709926"/>
            <a:ext cx="1154000" cy="1090789"/>
          </a:xfrm>
        </p:spPr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496" y="748116"/>
            <a:ext cx="609521" cy="584776"/>
          </a:xfrm>
          <a:prstGeom prst="rect">
            <a:avLst/>
          </a:prstGeom>
        </p:spPr>
        <p:txBody>
          <a:bodyPr vert="horz" lIns="91431" tIns="45715" rIns="91431" bIns="45715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defTabSz="914309"/>
            <a:r>
              <a:rPr lang="en-US" sz="7200" kern="1200" dirty="0">
                <a:solidFill>
                  <a:prstClr val="white"/>
                </a:solidFill>
                <a:effectLst/>
                <a:latin typeface="Trebuchet MS" panose="020B0603020202020204"/>
                <a:ea typeface="+mn-ea"/>
                <a:cs typeface="+mn-cs"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1551" y="3033524"/>
            <a:ext cx="609521" cy="584776"/>
          </a:xfrm>
          <a:prstGeom prst="rect">
            <a:avLst/>
          </a:prstGeom>
        </p:spPr>
        <p:txBody>
          <a:bodyPr vert="horz" lIns="91431" tIns="45715" rIns="91431" bIns="45715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defTabSz="914309"/>
            <a:r>
              <a:rPr lang="en-US" sz="7200" kern="1200" dirty="0">
                <a:solidFill>
                  <a:prstClr val="white"/>
                </a:solidFill>
                <a:effectLst/>
                <a:latin typeface="Trebuchet MS" panose="020B0603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564802"/>
      </p:ext>
    </p:extLst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9"/>
            <a:ext cx="10436453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449" y="5929622"/>
            <a:ext cx="1602789" cy="14427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1" y="4567989"/>
            <a:ext cx="10436453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4450" y="4567989"/>
            <a:ext cx="1602789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1" y="4711617"/>
            <a:ext cx="9612611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232" y="5300150"/>
            <a:ext cx="9612611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154" indent="0">
              <a:buNone/>
              <a:defRPr sz="1500"/>
            </a:lvl2pPr>
            <a:lvl3pPr marL="914309" indent="0">
              <a:buNone/>
              <a:defRPr sz="1200"/>
            </a:lvl3pPr>
            <a:lvl4pPr marL="1371463" indent="0">
              <a:buNone/>
              <a:defRPr sz="1100"/>
            </a:lvl4pPr>
            <a:lvl5pPr marL="1828617" indent="0">
              <a:buNone/>
              <a:defRPr sz="1100"/>
            </a:lvl5pPr>
            <a:lvl6pPr marL="2285771" indent="0">
              <a:buNone/>
              <a:defRPr sz="1100"/>
            </a:lvl6pPr>
            <a:lvl7pPr marL="2742926" indent="0">
              <a:buNone/>
              <a:defRPr sz="1100"/>
            </a:lvl7pPr>
            <a:lvl8pPr marL="3200080" indent="0">
              <a:buNone/>
              <a:defRPr sz="1100"/>
            </a:lvl8pPr>
            <a:lvl9pPr marL="365723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C514-B805-41EE-8AC8-AE27900F8614}" type="datetime1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8060" y="4709926"/>
            <a:ext cx="1154000" cy="1090789"/>
          </a:xfrm>
        </p:spPr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84086"/>
      </p:ext>
    </p:extLst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10436453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449" y="1971234"/>
            <a:ext cx="1602789" cy="144271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1" y="609601"/>
            <a:ext cx="10436453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4450" y="609601"/>
            <a:ext cx="1602789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136" y="753228"/>
            <a:ext cx="9623707" cy="10809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859" y="2336874"/>
            <a:ext cx="3069635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54" indent="0">
              <a:buNone/>
              <a:defRPr sz="2000" b="1"/>
            </a:lvl2pPr>
            <a:lvl3pPr marL="914309" indent="0">
              <a:buNone/>
              <a:defRPr sz="19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233" y="3022674"/>
            <a:ext cx="3049306" cy="2913513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457154" indent="0">
              <a:buNone/>
              <a:defRPr sz="1200"/>
            </a:lvl2pPr>
            <a:lvl3pPr marL="914309" indent="0">
              <a:buNone/>
              <a:defRPr sz="11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5511" y="2336874"/>
            <a:ext cx="3062841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54" indent="0">
              <a:buNone/>
              <a:defRPr sz="2000" b="1"/>
            </a:lvl2pPr>
            <a:lvl3pPr marL="914309" indent="0">
              <a:buNone/>
              <a:defRPr sz="19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4957" y="3022674"/>
            <a:ext cx="3062841" cy="2913513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457154" indent="0">
              <a:buNone/>
              <a:defRPr sz="1200"/>
            </a:lvl2pPr>
            <a:lvl3pPr marL="914309" indent="0">
              <a:buNone/>
              <a:defRPr sz="11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3216" y="2336874"/>
            <a:ext cx="3069626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54" indent="0">
              <a:buNone/>
              <a:defRPr sz="2000" b="1"/>
            </a:lvl2pPr>
            <a:lvl3pPr marL="914309" indent="0">
              <a:buNone/>
              <a:defRPr sz="19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3216" y="3022674"/>
            <a:ext cx="3069626" cy="2913513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457154" indent="0">
              <a:buNone/>
              <a:defRPr sz="1200"/>
            </a:lvl2pPr>
            <a:lvl3pPr marL="914309" indent="0">
              <a:buNone/>
              <a:defRPr sz="11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543B-3272-45DC-8BB8-0EEA8AFD498D}" type="datetime1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65261"/>
      </p:ext>
    </p:extLst>
  </p:cSld>
  <p:clrMapOvr>
    <a:masterClrMapping/>
  </p:clrMapOvr>
  <p:transition spd="slow"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10436453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449" y="1971234"/>
            <a:ext cx="1602789" cy="144271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1" y="609601"/>
            <a:ext cx="10436453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4450" y="609601"/>
            <a:ext cx="1602789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235" y="753228"/>
            <a:ext cx="9612609" cy="10809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231" y="4297503"/>
            <a:ext cx="304930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54" indent="0">
              <a:buNone/>
              <a:defRPr sz="2000" b="1"/>
            </a:lvl2pPr>
            <a:lvl3pPr marL="914309" indent="0">
              <a:buNone/>
              <a:defRPr sz="19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231" y="2336873"/>
            <a:ext cx="304930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54" indent="0">
              <a:buNone/>
              <a:defRPr sz="1600"/>
            </a:lvl2pPr>
            <a:lvl3pPr marL="914309" indent="0">
              <a:buNone/>
              <a:defRPr sz="1600"/>
            </a:lvl3pPr>
            <a:lvl4pPr marL="1371463" indent="0">
              <a:buNone/>
              <a:defRPr sz="1600"/>
            </a:lvl4pPr>
            <a:lvl5pPr marL="1828617" indent="0">
              <a:buNone/>
              <a:defRPr sz="1600"/>
            </a:lvl5pPr>
            <a:lvl6pPr marL="2285771" indent="0">
              <a:buNone/>
              <a:defRPr sz="1600"/>
            </a:lvl6pPr>
            <a:lvl7pPr marL="2742926" indent="0">
              <a:buNone/>
              <a:defRPr sz="1600"/>
            </a:lvl7pPr>
            <a:lvl8pPr marL="3200080" indent="0">
              <a:buNone/>
              <a:defRPr sz="1600"/>
            </a:lvl8pPr>
            <a:lvl9pPr marL="3657234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231" y="4873766"/>
            <a:ext cx="3049308" cy="1062423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457154" indent="0">
              <a:buNone/>
              <a:defRPr sz="1200"/>
            </a:lvl2pPr>
            <a:lvl3pPr marL="914309" indent="0">
              <a:buNone/>
              <a:defRPr sz="11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4957" y="4297503"/>
            <a:ext cx="3062841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54" indent="0">
              <a:buNone/>
              <a:defRPr sz="2000" b="1"/>
            </a:lvl2pPr>
            <a:lvl3pPr marL="914309" indent="0">
              <a:buNone/>
              <a:defRPr sz="19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4957" y="2336873"/>
            <a:ext cx="3062841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54" indent="0">
              <a:buNone/>
              <a:defRPr sz="1600"/>
            </a:lvl2pPr>
            <a:lvl3pPr marL="914309" indent="0">
              <a:buNone/>
              <a:defRPr sz="1600"/>
            </a:lvl3pPr>
            <a:lvl4pPr marL="1371463" indent="0">
              <a:buNone/>
              <a:defRPr sz="1600"/>
            </a:lvl4pPr>
            <a:lvl5pPr marL="1828617" indent="0">
              <a:buNone/>
              <a:defRPr sz="1600"/>
            </a:lvl5pPr>
            <a:lvl6pPr marL="2285771" indent="0">
              <a:buNone/>
              <a:defRPr sz="1600"/>
            </a:lvl6pPr>
            <a:lvl7pPr marL="2742926" indent="0">
              <a:buNone/>
              <a:defRPr sz="1600"/>
            </a:lvl7pPr>
            <a:lvl8pPr marL="3200080" indent="0">
              <a:buNone/>
              <a:defRPr sz="1600"/>
            </a:lvl8pPr>
            <a:lvl9pPr marL="3657234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3605" y="4873765"/>
            <a:ext cx="3066898" cy="1062423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457154" indent="0">
              <a:buNone/>
              <a:defRPr sz="1200"/>
            </a:lvl2pPr>
            <a:lvl3pPr marL="914309" indent="0">
              <a:buNone/>
              <a:defRPr sz="11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9738" y="4297503"/>
            <a:ext cx="3063107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54" indent="0">
              <a:buNone/>
              <a:defRPr sz="2000" b="1"/>
            </a:lvl2pPr>
            <a:lvl3pPr marL="914309" indent="0">
              <a:buNone/>
              <a:defRPr sz="19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29737" y="2336873"/>
            <a:ext cx="306310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54" indent="0">
              <a:buNone/>
              <a:defRPr sz="1600"/>
            </a:lvl2pPr>
            <a:lvl3pPr marL="914309" indent="0">
              <a:buNone/>
              <a:defRPr sz="1600"/>
            </a:lvl3pPr>
            <a:lvl4pPr marL="1371463" indent="0">
              <a:buNone/>
              <a:defRPr sz="1600"/>
            </a:lvl4pPr>
            <a:lvl5pPr marL="1828617" indent="0">
              <a:buNone/>
              <a:defRPr sz="1600"/>
            </a:lvl5pPr>
            <a:lvl6pPr marL="2285771" indent="0">
              <a:buNone/>
              <a:defRPr sz="1600"/>
            </a:lvl6pPr>
            <a:lvl7pPr marL="2742926" indent="0">
              <a:buNone/>
              <a:defRPr sz="1600"/>
            </a:lvl7pPr>
            <a:lvl8pPr marL="3200080" indent="0">
              <a:buNone/>
              <a:defRPr sz="1600"/>
            </a:lvl8pPr>
            <a:lvl9pPr marL="3657234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29612" y="4873762"/>
            <a:ext cx="3067163" cy="1062423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457154" indent="0">
              <a:buNone/>
              <a:defRPr sz="1200"/>
            </a:lvl2pPr>
            <a:lvl3pPr marL="914309" indent="0">
              <a:buNone/>
              <a:defRPr sz="11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371F-E6C2-47D1-B084-E11B4C627B9C}" type="datetime1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04477"/>
      </p:ext>
    </p:extLst>
  </p:cSld>
  <p:clrMapOvr>
    <a:masterClrMapping/>
  </p:clrMapOvr>
  <p:transition spd="slow"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10436453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449" y="1971234"/>
            <a:ext cx="1602789" cy="14427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1" y="609601"/>
            <a:ext cx="10436453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4450" y="609601"/>
            <a:ext cx="1602789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6DE2C-ECAA-43CC-BE7D-11049B4B99B3}" type="datetime1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54469"/>
      </p:ext>
    </p:extLst>
  </p:cSld>
  <p:clrMapOvr>
    <a:masterClrMapping/>
  </p:clrMapOvr>
  <p:transition spd="slow"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4818" y="1869484"/>
            <a:ext cx="5106988" cy="1368021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6814" y="5372492"/>
            <a:ext cx="1602997" cy="13680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7912" y="609597"/>
            <a:ext cx="1073663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234" y="609598"/>
            <a:ext cx="8868849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6239" y="5936188"/>
            <a:ext cx="2742843" cy="365125"/>
          </a:xfrm>
        </p:spPr>
        <p:txBody>
          <a:bodyPr/>
          <a:lstStyle/>
          <a:p>
            <a:fld id="{203B05BB-83FA-4DA2-8F5D-3837F24DC712}" type="datetime1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233" y="5936188"/>
            <a:ext cx="612600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6237" y="5398634"/>
            <a:ext cx="1154000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59810"/>
      </p:ext>
    </p:extLst>
  </p:cSld>
  <p:clrMapOvr>
    <a:masterClrMapping/>
  </p:clrMapOvr>
  <p:transition spd="slow"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1613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28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3D0-CA65-4FD0-B6E4-BABF8A0A94E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FF7C-C940-4440-BAB4-3A25C7646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1298640"/>
      </p:ext>
    </p:extLst>
  </p:cSld>
  <p:clrMapOvr>
    <a:masterClrMapping/>
  </p:clrMapOvr>
  <p:transition spd="slow"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3D0-CA65-4FD0-B6E4-BABF8A0A94E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FF7C-C940-4440-BAB4-3A25C7646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6530542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10436453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449" y="1971234"/>
            <a:ext cx="1602789" cy="144271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1" y="609601"/>
            <a:ext cx="10436453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4450" y="609601"/>
            <a:ext cx="1602789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6AB4-CF3C-4338-9BB9-C990C60A1FED}" type="datetime1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5893981"/>
      </p:ext>
    </p:extLst>
  </p:cSld>
  <p:clrMapOvr>
    <a:masterClrMapping/>
  </p:clrMapOvr>
  <p:transition spd="slow"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161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16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3D0-CA65-4FD0-B6E4-BABF8A0A94E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FF7C-C940-4440-BAB4-3A25C7646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0592850"/>
      </p:ext>
    </p:extLst>
  </p:cSld>
  <p:clrMapOvr>
    <a:masterClrMapping/>
  </p:clrMapOvr>
  <p:transition spd="slow"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086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613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3D0-CA65-4FD0-B6E4-BABF8A0A94E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FF7C-C940-4440-BAB4-3A25C7646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8195965"/>
      </p:ext>
    </p:extLst>
  </p:cSld>
  <p:clrMapOvr>
    <a:masterClrMapping/>
  </p:clrMapOvr>
  <p:transition spd="slow"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7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7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3D0-CA65-4FD0-B6E4-BABF8A0A94E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FF7C-C940-4440-BAB4-3A25C7646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3150723"/>
      </p:ext>
    </p:extLst>
  </p:cSld>
  <p:clrMapOvr>
    <a:masterClrMapping/>
  </p:clrMapOvr>
  <p:transition spd="slow">
    <p:pu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3D0-CA65-4FD0-B6E4-BABF8A0A94E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FF7C-C940-4440-BAB4-3A25C7646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4116978"/>
      </p:ext>
    </p:extLst>
  </p:cSld>
  <p:clrMapOvr>
    <a:masterClrMapping/>
  </p:clrMapOvr>
  <p:transition spd="slow"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3D0-CA65-4FD0-B6E4-BABF8A0A94E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FF7C-C940-4440-BAB4-3A25C7646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6417001"/>
      </p:ext>
    </p:extLst>
  </p:cSld>
  <p:clrMapOvr>
    <a:masterClrMapping/>
  </p:clrMapOvr>
  <p:transition spd="slow"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002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675" y="273050"/>
            <a:ext cx="68151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00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3D0-CA65-4FD0-B6E4-BABF8A0A94E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FF7C-C940-4440-BAB4-3A25C7646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3249547"/>
      </p:ext>
    </p:extLst>
  </p:cSld>
  <p:clrMapOvr>
    <a:masterClrMapping/>
  </p:clrMapOvr>
  <p:transition spd="slow"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3D0-CA65-4FD0-B6E4-BABF8A0A94E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FF7C-C940-4440-BAB4-3A25C7646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8298360"/>
      </p:ext>
    </p:extLst>
  </p:cSld>
  <p:clrMapOvr>
    <a:masterClrMapping/>
  </p:clrMapOvr>
  <p:transition spd="slow"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3D0-CA65-4FD0-B6E4-BABF8A0A94E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FF7C-C940-4440-BAB4-3A25C7646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6678802"/>
      </p:ext>
    </p:extLst>
  </p:cSld>
  <p:clrMapOvr>
    <a:masterClrMapping/>
  </p:clrMapOvr>
  <p:transition spd="slow"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16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3D0-CA65-4FD0-B6E4-BABF8A0A94E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FF7C-C940-4440-BAB4-3A25C7646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533714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86907"/>
            <a:ext cx="10436453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446" y="4087902"/>
            <a:ext cx="1602789" cy="14427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6453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4447" y="2726267"/>
            <a:ext cx="1602789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5" y="2869895"/>
            <a:ext cx="9612609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235" y="4232173"/>
            <a:ext cx="9612609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3749-AEB9-4BF3-B748-4512D32486DD}" type="datetime1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8060" y="2869896"/>
            <a:ext cx="1154000" cy="1090789"/>
          </a:xfrm>
        </p:spPr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94420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10436453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449" y="1971234"/>
            <a:ext cx="1602789" cy="14427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" y="609601"/>
            <a:ext cx="10436453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4450" y="609601"/>
            <a:ext cx="1602789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232" y="2336874"/>
            <a:ext cx="4697747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3394" y="2336874"/>
            <a:ext cx="4699447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42E5-36A5-45ED-A908-51350547A883}" type="datetime1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5517"/>
      </p:ext>
    </p:extLst>
  </p:cSld>
  <p:clrMapOvr>
    <a:masterClrMapping/>
  </p:clrMapOvr>
  <p:transition spd="slow">
    <p:push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10436453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449" y="1971234"/>
            <a:ext cx="1602789" cy="14427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1" y="609601"/>
            <a:ext cx="10436453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4450" y="609601"/>
            <a:ext cx="1602789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2" y="753230"/>
            <a:ext cx="9612611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233" y="2336874"/>
            <a:ext cx="4471745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9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234" y="3030009"/>
            <a:ext cx="4697743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19398" y="2336874"/>
            <a:ext cx="4473446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9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3396" y="3030009"/>
            <a:ext cx="4699447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C034-8D7A-49C6-8634-D0FE040AFF75}" type="datetime1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42780"/>
      </p:ext>
    </p:extLst>
  </p:cSld>
  <p:clrMapOvr>
    <a:masterClrMapping/>
  </p:clrMapOvr>
  <p:transition spd="slow">
    <p:push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10436453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449" y="1971234"/>
            <a:ext cx="1602789" cy="14427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1" y="609601"/>
            <a:ext cx="10436453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4450" y="609601"/>
            <a:ext cx="1602789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4162-9C46-440F-8FBE-76DC9D700A50}" type="datetime1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4535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449" y="1971234"/>
            <a:ext cx="1602789" cy="14427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4450" y="609601"/>
            <a:ext cx="1602789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DB55-DA4C-438A-878B-5F5F3DA7BE6C}" type="datetime1">
              <a:rPr lang="en-US" smtClean="0"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2660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10436453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449" y="1971234"/>
            <a:ext cx="1602789" cy="14427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" y="609601"/>
            <a:ext cx="10436453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4450" y="609601"/>
            <a:ext cx="1602789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3" y="753227"/>
            <a:ext cx="9612607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237" y="2336874"/>
            <a:ext cx="560760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234" y="2336872"/>
            <a:ext cx="3789585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154" indent="0">
              <a:buNone/>
              <a:defRPr sz="1500"/>
            </a:lvl2pPr>
            <a:lvl3pPr marL="914309" indent="0">
              <a:buNone/>
              <a:defRPr sz="1200"/>
            </a:lvl3pPr>
            <a:lvl4pPr marL="1371463" indent="0">
              <a:buNone/>
              <a:defRPr sz="1100"/>
            </a:lvl4pPr>
            <a:lvl5pPr marL="1828617" indent="0">
              <a:buNone/>
              <a:defRPr sz="1100"/>
            </a:lvl5pPr>
            <a:lvl6pPr marL="2285771" indent="0">
              <a:buNone/>
              <a:defRPr sz="1100"/>
            </a:lvl6pPr>
            <a:lvl7pPr marL="2742926" indent="0">
              <a:buNone/>
              <a:defRPr sz="1100"/>
            </a:lvl7pPr>
            <a:lvl8pPr marL="3200080" indent="0">
              <a:buNone/>
              <a:defRPr sz="1100"/>
            </a:lvl8pPr>
            <a:lvl9pPr marL="365723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D409-E357-4800-85AE-42DFA23325EE}" type="datetime1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20654"/>
      </p:ext>
    </p:extLst>
  </p:cSld>
  <p:clrMapOvr>
    <a:masterClrMapping/>
  </p:clrMapOvr>
  <p:transition spd="slow">
    <p:push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10436453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449" y="1971234"/>
            <a:ext cx="1602789" cy="14427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" y="609601"/>
            <a:ext cx="10436453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4450" y="609601"/>
            <a:ext cx="1602789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6" y="753228"/>
            <a:ext cx="9612606" cy="108093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7700" y="2336875"/>
            <a:ext cx="5425143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234" y="2336873"/>
            <a:ext cx="3875751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154" indent="0">
              <a:buNone/>
              <a:defRPr sz="1500"/>
            </a:lvl2pPr>
            <a:lvl3pPr marL="914309" indent="0">
              <a:buNone/>
              <a:defRPr sz="1200"/>
            </a:lvl3pPr>
            <a:lvl4pPr marL="1371463" indent="0">
              <a:buNone/>
              <a:defRPr sz="1100"/>
            </a:lvl4pPr>
            <a:lvl5pPr marL="1828617" indent="0">
              <a:buNone/>
              <a:defRPr sz="1100"/>
            </a:lvl5pPr>
            <a:lvl6pPr marL="2285771" indent="0">
              <a:buNone/>
              <a:defRPr sz="1100"/>
            </a:lvl6pPr>
            <a:lvl7pPr marL="2742926" indent="0">
              <a:buNone/>
              <a:defRPr sz="1100"/>
            </a:lvl7pPr>
            <a:lvl8pPr marL="3200080" indent="0">
              <a:buNone/>
              <a:defRPr sz="1100"/>
            </a:lvl8pPr>
            <a:lvl9pPr marL="365723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AA5E-76A8-41E9-A2B5-2B9D9944A517}" type="datetime1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31602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233" y="753228"/>
            <a:ext cx="9612610" cy="1080939"/>
          </a:xfrm>
          <a:prstGeom prst="rect">
            <a:avLst/>
          </a:prstGeom>
        </p:spPr>
        <p:txBody>
          <a:bodyPr vert="horz" lIns="91431" tIns="45715" rIns="91431" bIns="45715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233" y="2336874"/>
            <a:ext cx="9612610" cy="3599316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9998" y="5936188"/>
            <a:ext cx="2742843" cy="365125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517B7-4F64-44DD-8968-AF99022745AB}" type="datetime1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233" y="5936188"/>
            <a:ext cx="6869766" cy="365125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8060" y="753228"/>
            <a:ext cx="1154000" cy="1090789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D4D38-0920-E940-8500-26FFBD82A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035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ransition spd="slow">
    <p:push/>
  </p:transition>
  <p:hf hdr="0" ftr="0" dt="0"/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7" indent="-228577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4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12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7A3D0-CA65-4FD0-B6E4-BABF8A0A94E0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7FF7C-C940-4440-BAB4-3A25C7646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051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 spd="slow">
    <p:pu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57062" y="2433050"/>
            <a:ext cx="9154277" cy="185416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latin typeface="Palatino Linotype" panose="02040502050505030304" pitchFamily="18" charset="0"/>
              </a:rPr>
              <a:t>In-bond manufacturing 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latin typeface="Palatino Linotype" panose="02040502050505030304" pitchFamily="18" charset="0"/>
              </a:rPr>
              <a:t>– The game changer!</a:t>
            </a:r>
            <a:endParaRPr lang="en-IN" sz="3600" b="1" dirty="0">
              <a:latin typeface="Palatino Linotype" panose="02040502050505030304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86D4D38-0920-E940-8500-26FFBD82AF5D}" type="slidenum">
              <a:rPr lang="en-US" sz="2400" smtClean="0"/>
              <a:pPr algn="ctr"/>
              <a:t>1</a:t>
            </a:fld>
            <a:r>
              <a:rPr lang="en-US" sz="2400" dirty="0"/>
              <a:t>/17</a:t>
            </a:r>
          </a:p>
        </p:txBody>
      </p:sp>
    </p:spTree>
    <p:extLst>
      <p:ext uri="{BB962C8B-B14F-4D97-AF65-F5344CB8AC3E}">
        <p14:creationId xmlns:p14="http://schemas.microsoft.com/office/powerpoint/2010/main" val="618379359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3" y="753228"/>
            <a:ext cx="9612610" cy="108093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Palatino Linotype" panose="02040502050505030304" pitchFamily="18" charset="0"/>
              </a:rPr>
              <a:t>Procedures.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08F6-6B1E-43C0-8159-5A1C1887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493" y="2089410"/>
            <a:ext cx="11101459" cy="4753181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Inform input-output norms.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</a:t>
            </a:r>
            <a:r>
              <a:rPr lang="en-IN" sz="2800" dirty="0" err="1">
                <a:latin typeface="Palatino Linotype" panose="02040502050505030304" pitchFamily="18" charset="0"/>
              </a:rPr>
              <a:t>Permision</a:t>
            </a:r>
            <a:r>
              <a:rPr lang="en-IN" sz="2800" dirty="0">
                <a:latin typeface="Palatino Linotype" panose="02040502050505030304" pitchFamily="18" charset="0"/>
              </a:rPr>
              <a:t> once granted, valid unless it is cancelled or surrendered.  No renewal required.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A “warehouse keeper” to be appointed by the applicant, who has knowledge in warehousing and customs procedures.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Signage – Customs Bonded warehouse.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Computerised stores records.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Proper security measures.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400" dirty="0"/>
              <a:t>11/17</a:t>
            </a:r>
          </a:p>
        </p:txBody>
      </p:sp>
    </p:spTree>
    <p:extLst>
      <p:ext uri="{BB962C8B-B14F-4D97-AF65-F5344CB8AC3E}">
        <p14:creationId xmlns:p14="http://schemas.microsoft.com/office/powerpoint/2010/main" val="1444195488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3" y="753228"/>
            <a:ext cx="9612610" cy="108093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Palatino Linotype" panose="02040502050505030304" pitchFamily="18" charset="0"/>
              </a:rPr>
              <a:t>Procedures.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08F6-6B1E-43C0-8159-5A1C1887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493" y="2089410"/>
            <a:ext cx="11101459" cy="4753181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Transportation from Customs Station to warehouse, warehouse to another warehouse, warehouse to Customs Station (export) shall be made under a secure One Time Lock (OTL).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Upon receipt of goods in warehouse, the OTL shall be verified and any discrepancy to be notified.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</a:t>
            </a:r>
            <a:r>
              <a:rPr lang="en-IN" sz="2800" dirty="0" err="1">
                <a:latin typeface="Palatino Linotype" panose="02040502050505030304" pitchFamily="18" charset="0"/>
              </a:rPr>
              <a:t>Endoresement</a:t>
            </a:r>
            <a:r>
              <a:rPr lang="en-IN" sz="2800" dirty="0">
                <a:latin typeface="Palatino Linotype" panose="02040502050505030304" pitchFamily="18" charset="0"/>
              </a:rPr>
              <a:t> of receipt of goods in BOE and Transport documents and intimation to Bond officer.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Filing of monthly return in Form B, in case of non 65 operations.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400" dirty="0"/>
              <a:t>12/17</a:t>
            </a:r>
          </a:p>
        </p:txBody>
      </p:sp>
    </p:spTree>
    <p:extLst>
      <p:ext uri="{BB962C8B-B14F-4D97-AF65-F5344CB8AC3E}">
        <p14:creationId xmlns:p14="http://schemas.microsoft.com/office/powerpoint/2010/main" val="3146827837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3" y="753228"/>
            <a:ext cx="9612610" cy="108093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Palatino Linotype" panose="02040502050505030304" pitchFamily="18" charset="0"/>
              </a:rPr>
              <a:t>Warehousing period.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08F6-6B1E-43C0-8159-5A1C1887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233" y="2264068"/>
            <a:ext cx="11101459" cy="4352489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Capital goods – till they are cleared from the warehouse.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Other than capital goods (inputs) – till their consumption or clearance from the warehouse.  (At the time of clearance of the resultant products – Para 8 of Circular 34/2019).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For trading though warehousing period is one year, interest payable after 90 days.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BOE shall be filed and Customs duties shall be paid for the warehoused inputs / capital goods, as above. No interest.  Any further delay in payment of customs duties would invite interest.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14/17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208048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3" y="753228"/>
            <a:ext cx="9612610" cy="108093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Palatino Linotype" panose="02040502050505030304" pitchFamily="18" charset="0"/>
              </a:rPr>
              <a:t>Treatment of waste.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08F6-6B1E-43C0-8159-5A1C1887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233" y="2264068"/>
            <a:ext cx="11101459" cy="4003167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dirty="0">
                <a:latin typeface="Palatino Linotype" panose="02040502050505030304" pitchFamily="18" charset="0"/>
              </a:rPr>
              <a:t> Waste attributable to the final products cleared for home consumption. </a:t>
            </a:r>
          </a:p>
          <a:p>
            <a:pPr marL="0" indent="0" algn="just">
              <a:buNone/>
            </a:pPr>
            <a:r>
              <a:rPr lang="en-IN" dirty="0">
                <a:latin typeface="Palatino Linotype" panose="02040502050505030304" pitchFamily="18" charset="0"/>
              </a:rPr>
              <a:t>	- </a:t>
            </a:r>
            <a:r>
              <a:rPr lang="en-IN" dirty="0" err="1">
                <a:latin typeface="Palatino Linotype" panose="02040502050505030304" pitchFamily="18" charset="0"/>
              </a:rPr>
              <a:t>Appropraite</a:t>
            </a:r>
            <a:r>
              <a:rPr lang="en-IN" dirty="0">
                <a:latin typeface="Palatino Linotype" panose="02040502050505030304" pitchFamily="18" charset="0"/>
              </a:rPr>
              <a:t> GST to be paid on sale.</a:t>
            </a:r>
          </a:p>
          <a:p>
            <a:pPr marL="0" indent="0" algn="just">
              <a:buNone/>
            </a:pPr>
            <a:r>
              <a:rPr lang="en-IN" dirty="0">
                <a:latin typeface="Palatino Linotype" panose="02040502050505030304" pitchFamily="18" charset="0"/>
              </a:rPr>
              <a:t>	- Import duties to be paid for the inputs contained in waste (even if 		destroyed)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dirty="0">
                <a:latin typeface="Palatino Linotype" panose="02040502050505030304" pitchFamily="18" charset="0"/>
              </a:rPr>
              <a:t> Waste attributable to the final products exported. </a:t>
            </a:r>
          </a:p>
          <a:p>
            <a:pPr marL="0" indent="0" algn="just">
              <a:buNone/>
            </a:pPr>
            <a:r>
              <a:rPr lang="en-IN" dirty="0">
                <a:latin typeface="Palatino Linotype" panose="02040502050505030304" pitchFamily="18" charset="0"/>
              </a:rPr>
              <a:t>	- Import duties on inputs need not be paid, if destroyed. </a:t>
            </a:r>
          </a:p>
          <a:p>
            <a:pPr marL="0" indent="0" algn="just">
              <a:buNone/>
            </a:pPr>
            <a:r>
              <a:rPr lang="en-IN" dirty="0">
                <a:latin typeface="Palatino Linotype" panose="02040502050505030304" pitchFamily="18" charset="0"/>
              </a:rPr>
              <a:t>          	- Otherwise, import duty to be paid, “as if the waste is imported”.</a:t>
            </a:r>
          </a:p>
          <a:p>
            <a:pPr marL="0" indent="0" algn="just">
              <a:buNone/>
            </a:pPr>
            <a:r>
              <a:rPr lang="en-IN" dirty="0">
                <a:latin typeface="Palatino Linotype" panose="02040502050505030304" pitchFamily="18" charset="0"/>
              </a:rPr>
              <a:t>	- Upon sale, appropriate GST to be paid.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z="2400" smtClean="0"/>
              <a:pPr/>
              <a:t>13</a:t>
            </a:fld>
            <a:r>
              <a:rPr lang="en-US" sz="2400" dirty="0"/>
              <a:t>/17</a:t>
            </a:r>
          </a:p>
        </p:txBody>
      </p:sp>
    </p:spTree>
    <p:extLst>
      <p:ext uri="{BB962C8B-B14F-4D97-AF65-F5344CB8AC3E}">
        <p14:creationId xmlns:p14="http://schemas.microsoft.com/office/powerpoint/2010/main" val="765693073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3" y="753228"/>
            <a:ext cx="9612610" cy="108093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Palatino Linotype" panose="02040502050505030304" pitchFamily="18" charset="0"/>
              </a:rPr>
              <a:t>Questions in mind.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08F6-6B1E-43C0-8159-5A1C1887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493" y="2089410"/>
            <a:ext cx="11101459" cy="4753181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Same inputs used in manufacture and trading? What would be the warehousing period?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Power to waive interest in case of import for trading purposes, when can be exercised?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When final products are cleared for home consumption, but the waste arising therefrom is yet to be cleared, how to pay import duties on imported inputs, contained in waste?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Clearance of imported goods for job work purposes allowed?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What is the rate of exchange / rates of customs duties to </a:t>
            </a:r>
            <a:r>
              <a:rPr lang="en-IN" sz="2800">
                <a:latin typeface="Palatino Linotype" panose="02040502050505030304" pitchFamily="18" charset="0"/>
              </a:rPr>
              <a:t>be adopted?  </a:t>
            </a:r>
            <a:endParaRPr lang="en-IN" sz="2800" dirty="0">
              <a:latin typeface="Palatino Linotype" panose="0204050205050503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400" dirty="0"/>
              <a:t>13/17</a:t>
            </a:r>
          </a:p>
        </p:txBody>
      </p:sp>
    </p:spTree>
    <p:extLst>
      <p:ext uri="{BB962C8B-B14F-4D97-AF65-F5344CB8AC3E}">
        <p14:creationId xmlns:p14="http://schemas.microsoft.com/office/powerpoint/2010/main" val="3382895698"/>
      </p:ext>
    </p:extLst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DB8678-0696-4331-846C-A83B8DF72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400" dirty="0"/>
              <a:t>15/17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867D827-013A-4D63-902E-DB2FF00F6DD8}"/>
              </a:ext>
            </a:extLst>
          </p:cNvPr>
          <p:cNvSpPr/>
          <p:nvPr/>
        </p:nvSpPr>
        <p:spPr>
          <a:xfrm>
            <a:off x="1047964" y="1818522"/>
            <a:ext cx="1058238" cy="10907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bg1"/>
                </a:solidFill>
              </a:rPr>
              <a:t>RM-A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D394D0B-5BB4-49DD-891B-81D9C199D95D}"/>
              </a:ext>
            </a:extLst>
          </p:cNvPr>
          <p:cNvSpPr/>
          <p:nvPr/>
        </p:nvSpPr>
        <p:spPr>
          <a:xfrm>
            <a:off x="1005158" y="3892187"/>
            <a:ext cx="1058238" cy="10907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bg1"/>
                </a:solidFill>
              </a:rPr>
              <a:t>RM-B</a:t>
            </a:r>
          </a:p>
        </p:txBody>
      </p:sp>
      <p:sp>
        <p:nvSpPr>
          <p:cNvPr id="6" name="Plus Sign 5">
            <a:extLst>
              <a:ext uri="{FF2B5EF4-FFF2-40B4-BE49-F238E27FC236}">
                <a16:creationId xmlns:a16="http://schemas.microsoft.com/office/drawing/2014/main" id="{0D681572-C272-4E4C-A2CC-930E965495C0}"/>
              </a:ext>
            </a:extLst>
          </p:cNvPr>
          <p:cNvSpPr/>
          <p:nvPr/>
        </p:nvSpPr>
        <p:spPr>
          <a:xfrm>
            <a:off x="1222629" y="3195264"/>
            <a:ext cx="585627" cy="452063"/>
          </a:xfrm>
          <a:prstGeom prst="math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Equals 6">
            <a:extLst>
              <a:ext uri="{FF2B5EF4-FFF2-40B4-BE49-F238E27FC236}">
                <a16:creationId xmlns:a16="http://schemas.microsoft.com/office/drawing/2014/main" id="{88685748-8538-434D-8EAD-E7CA2B6B1DEB}"/>
              </a:ext>
            </a:extLst>
          </p:cNvPr>
          <p:cNvSpPr/>
          <p:nvPr/>
        </p:nvSpPr>
        <p:spPr>
          <a:xfrm>
            <a:off x="2095930" y="3213246"/>
            <a:ext cx="585627" cy="463187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29CB0A4-CB72-48A6-8C62-2D9F77FFC83B}"/>
              </a:ext>
            </a:extLst>
          </p:cNvPr>
          <p:cNvSpPr/>
          <p:nvPr/>
        </p:nvSpPr>
        <p:spPr>
          <a:xfrm>
            <a:off x="2885322" y="2678126"/>
            <a:ext cx="1481195" cy="1501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>
                <a:solidFill>
                  <a:schemeClr val="bg1"/>
                </a:solidFill>
              </a:rPr>
              <a:t>FINAL PRODUCT  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9AB6C0-11EC-4416-BFA4-B12D4C6E0F4E}"/>
              </a:ext>
            </a:extLst>
          </p:cNvPr>
          <p:cNvSpPr/>
          <p:nvPr/>
        </p:nvSpPr>
        <p:spPr>
          <a:xfrm>
            <a:off x="5527496" y="1212351"/>
            <a:ext cx="139728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>
                <a:solidFill>
                  <a:schemeClr val="bg1"/>
                </a:solidFill>
              </a:rPr>
              <a:t>EXPORT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C75743-3724-440B-9717-D92638DE85BB}"/>
              </a:ext>
            </a:extLst>
          </p:cNvPr>
          <p:cNvSpPr/>
          <p:nvPr/>
        </p:nvSpPr>
        <p:spPr>
          <a:xfrm>
            <a:off x="5402498" y="4611389"/>
            <a:ext cx="161475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>
                <a:solidFill>
                  <a:schemeClr val="bg1"/>
                </a:solidFill>
              </a:rPr>
              <a:t>DOMESTIC CLEARANCE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2F3B519-1969-4A53-A425-A7EA84D8892C}"/>
              </a:ext>
            </a:extLst>
          </p:cNvPr>
          <p:cNvCxnSpPr>
            <a:cxnSpLocks/>
            <a:stCxn id="9" idx="7"/>
            <a:endCxn id="10" idx="1"/>
          </p:cNvCxnSpPr>
          <p:nvPr/>
        </p:nvCxnSpPr>
        <p:spPr>
          <a:xfrm flipV="1">
            <a:off x="4149601" y="1669551"/>
            <a:ext cx="1377895" cy="122850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07871CA-C67F-417F-B3CF-3D617808F83E}"/>
              </a:ext>
            </a:extLst>
          </p:cNvPr>
          <p:cNvCxnSpPr>
            <a:cxnSpLocks/>
            <a:stCxn id="9" idx="5"/>
            <a:endCxn id="12" idx="1"/>
          </p:cNvCxnSpPr>
          <p:nvPr/>
        </p:nvCxnSpPr>
        <p:spPr>
          <a:xfrm>
            <a:off x="4149601" y="3959948"/>
            <a:ext cx="1252897" cy="110864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A7D383C4-E64C-4354-9256-868C3ADA63E9}"/>
              </a:ext>
            </a:extLst>
          </p:cNvPr>
          <p:cNvSpPr/>
          <p:nvPr/>
        </p:nvSpPr>
        <p:spPr>
          <a:xfrm>
            <a:off x="7209580" y="452062"/>
            <a:ext cx="3290609" cy="27432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chemeClr val="bg1"/>
                </a:solidFill>
              </a:rPr>
              <a:t>No import duty on “A &amp; B”.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chemeClr val="bg1"/>
                </a:solidFill>
              </a:rPr>
              <a:t>No import duty on “W”, if destroyed.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chemeClr val="bg1"/>
                </a:solidFill>
              </a:rPr>
              <a:t>GST on “W” if supplied locally;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chemeClr val="bg1"/>
                </a:solidFill>
              </a:rPr>
              <a:t>Import duty as if “W” is imported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6B69BB7-BD11-42C3-837D-A5166784DE47}"/>
              </a:ext>
            </a:extLst>
          </p:cNvPr>
          <p:cNvSpPr/>
          <p:nvPr/>
        </p:nvSpPr>
        <p:spPr>
          <a:xfrm>
            <a:off x="3140463" y="4948710"/>
            <a:ext cx="1058238" cy="10907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>
                <a:solidFill>
                  <a:schemeClr val="bg1"/>
                </a:solidFill>
              </a:rPr>
              <a:t>WASTE  W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7DE19C9-4AC6-4E1A-AEDD-26FC73EDBBC5}"/>
              </a:ext>
            </a:extLst>
          </p:cNvPr>
          <p:cNvSpPr/>
          <p:nvPr/>
        </p:nvSpPr>
        <p:spPr>
          <a:xfrm>
            <a:off x="7259240" y="3748358"/>
            <a:ext cx="3290609" cy="27432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chemeClr val="bg1"/>
                </a:solidFill>
              </a:rPr>
              <a:t>Import duty on “A &amp; B” (including attributable to W), while clearing “X”.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chemeClr val="bg1"/>
                </a:solidFill>
              </a:rPr>
              <a:t>Appropriate GST on supply of “X”.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chemeClr val="bg1"/>
                </a:solidFill>
              </a:rPr>
              <a:t>No GST on “W”, if destroyed. </a:t>
            </a:r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724A5AD3-2CC5-4087-B9DC-85C2897E9CE5}"/>
              </a:ext>
            </a:extLst>
          </p:cNvPr>
          <p:cNvSpPr/>
          <p:nvPr/>
        </p:nvSpPr>
        <p:spPr>
          <a:xfrm>
            <a:off x="3595955" y="4253501"/>
            <a:ext cx="154112" cy="69520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2D036B77-A66E-4151-9679-6F78C5FAEE22}"/>
              </a:ext>
            </a:extLst>
          </p:cNvPr>
          <p:cNvSpPr/>
          <p:nvPr/>
        </p:nvSpPr>
        <p:spPr>
          <a:xfrm rot="2918146" flipV="1">
            <a:off x="4707018" y="1368283"/>
            <a:ext cx="249086" cy="193217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59441C35-1053-4FBC-BD4A-3B806AE62539}"/>
              </a:ext>
            </a:extLst>
          </p:cNvPr>
          <p:cNvSpPr/>
          <p:nvPr/>
        </p:nvSpPr>
        <p:spPr>
          <a:xfrm rot="7897208" flipV="1">
            <a:off x="4650722" y="3717077"/>
            <a:ext cx="292388" cy="1670572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677304"/>
      </p:ext>
    </p:extLst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ACC50-808F-4944-98AC-AC88E3764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latin typeface="Palatino Linotype" panose="02040502050505030304" pitchFamily="18" charset="0"/>
              </a:rPr>
              <a:t>EOU Vs In-bond manufacturing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09FAD6-3E8A-493C-939B-BF3029EE2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400" dirty="0"/>
              <a:t>16/17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029C58-C936-42BB-AC4A-259F53E44C9D}"/>
              </a:ext>
            </a:extLst>
          </p:cNvPr>
          <p:cNvSpPr txBox="1"/>
          <p:nvPr/>
        </p:nvSpPr>
        <p:spPr>
          <a:xfrm>
            <a:off x="226031" y="5121665"/>
            <a:ext cx="5869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>
                <a:latin typeface="Palatino Linotype" panose="02040502050505030304" pitchFamily="18" charset="0"/>
              </a:rPr>
              <a:t>Commitment to export.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>
                <a:latin typeface="Palatino Linotype" panose="02040502050505030304" pitchFamily="18" charset="0"/>
              </a:rPr>
              <a:t>Obligation of NFE.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>
                <a:latin typeface="Palatino Linotype" panose="02040502050505030304" pitchFamily="18" charset="0"/>
              </a:rPr>
              <a:t>Trading not permitted.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>
                <a:latin typeface="Palatino Linotype" panose="02040502050505030304" pitchFamily="18" charset="0"/>
              </a:rPr>
              <a:t>Exit is complicated.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598CFA-1E86-47FB-B222-B2321945E74D}"/>
              </a:ext>
            </a:extLst>
          </p:cNvPr>
          <p:cNvSpPr txBox="1"/>
          <p:nvPr/>
        </p:nvSpPr>
        <p:spPr>
          <a:xfrm>
            <a:off x="6193619" y="5274065"/>
            <a:ext cx="5869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>
                <a:latin typeface="Palatino Linotype" panose="02040502050505030304" pitchFamily="18" charset="0"/>
              </a:rPr>
              <a:t>No “Commitment” to export.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>
                <a:latin typeface="Palatino Linotype" panose="02040502050505030304" pitchFamily="18" charset="0"/>
              </a:rPr>
              <a:t>No “Obligation” of NFE.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>
                <a:latin typeface="Palatino Linotype" panose="02040502050505030304" pitchFamily="18" charset="0"/>
              </a:rPr>
              <a:t>No restriction on “trading”.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>
                <a:latin typeface="Palatino Linotype" panose="02040502050505030304" pitchFamily="18" charset="0"/>
              </a:rPr>
              <a:t>Easy exit. </a:t>
            </a:r>
          </a:p>
        </p:txBody>
      </p:sp>
      <p:pic>
        <p:nvPicPr>
          <p:cNvPr id="8" name="Picture 2" descr="OK Kanmani - Is OK Kanmani on Netflix - FlixList">
            <a:extLst>
              <a:ext uri="{FF2B5EF4-FFF2-40B4-BE49-F238E27FC236}">
                <a16:creationId xmlns:a16="http://schemas.microsoft.com/office/drawing/2014/main" id="{64045B4E-16DC-434E-AC8A-299D6CAFE09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618" y="2134928"/>
            <a:ext cx="4786164" cy="2694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E026FBA-9270-4C23-927D-88810C879FA1}"/>
              </a:ext>
            </a:extLst>
          </p:cNvPr>
          <p:cNvSpPr txBox="1"/>
          <p:nvPr/>
        </p:nvSpPr>
        <p:spPr>
          <a:xfrm>
            <a:off x="9995060" y="4436727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FFFF00"/>
                </a:solidFill>
              </a:rPr>
              <a:t>LIVE IN</a:t>
            </a:r>
          </a:p>
        </p:txBody>
      </p:sp>
      <p:pic>
        <p:nvPicPr>
          <p:cNvPr id="4" name="Picture 2" descr="Tamil movies : Highlights of Surya-Jyothika wedding">
            <a:extLst>
              <a:ext uri="{FF2B5EF4-FFF2-40B4-BE49-F238E27FC236}">
                <a16:creationId xmlns:a16="http://schemas.microsoft.com/office/drawing/2014/main" id="{9D922DFB-78D0-42E3-A541-EA64BFCB1A8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863" y="2054829"/>
            <a:ext cx="4160210" cy="2694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DA4C22F-029D-4E9A-9BF7-F853812BEB6D}"/>
              </a:ext>
            </a:extLst>
          </p:cNvPr>
          <p:cNvSpPr txBox="1"/>
          <p:nvPr/>
        </p:nvSpPr>
        <p:spPr>
          <a:xfrm>
            <a:off x="3027452" y="4352824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chemeClr val="bg1"/>
                </a:solidFill>
              </a:rPr>
              <a:t>WEDDING</a:t>
            </a:r>
          </a:p>
        </p:txBody>
      </p:sp>
    </p:spTree>
    <p:extLst>
      <p:ext uri="{BB962C8B-B14F-4D97-AF65-F5344CB8AC3E}">
        <p14:creationId xmlns:p14="http://schemas.microsoft.com/office/powerpoint/2010/main" val="398529126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D1F9BD2-5FAD-400D-BF88-F027A6074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400" dirty="0"/>
              <a:t>17/17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A81A4C-25E2-4AA3-A01A-7F9C9270084D}"/>
              </a:ext>
            </a:extLst>
          </p:cNvPr>
          <p:cNvSpPr/>
          <p:nvPr/>
        </p:nvSpPr>
        <p:spPr>
          <a:xfrm>
            <a:off x="4101554" y="2946782"/>
            <a:ext cx="3987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THANK YOU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F76810-9AF6-4A9D-BCFA-BFA29F317F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3644" y="407322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434021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3" y="753228"/>
            <a:ext cx="9612610" cy="108093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Palatino Linotype" panose="02040502050505030304" pitchFamily="18" charset="0"/>
              </a:rPr>
              <a:t>Customs Act, 1962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08F6-6B1E-43C0-8159-5A1C1887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233" y="2264069"/>
            <a:ext cx="11101459" cy="3304394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Public Bonded Warehouses – CWC, CONCOR, etc. (Sec. 57).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Private Bonded Warehouses (Sec. 58)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>
                <a:latin typeface="Palatino Linotype" panose="02040502050505030304" pitchFamily="18" charset="0"/>
              </a:rPr>
              <a:t> Permission </a:t>
            </a:r>
            <a:r>
              <a:rPr lang="en-IN" sz="2800" dirty="0">
                <a:latin typeface="Palatino Linotype" panose="02040502050505030304" pitchFamily="18" charset="0"/>
              </a:rPr>
              <a:t>for carrying out operations </a:t>
            </a:r>
            <a:r>
              <a:rPr lang="en-IN" sz="2800">
                <a:latin typeface="Palatino Linotype" panose="02040502050505030304" pitchFamily="18" charset="0"/>
              </a:rPr>
              <a:t>in warehouse (Sec.65).</a:t>
            </a:r>
            <a:endParaRPr lang="en-IN" sz="2800" dirty="0">
              <a:latin typeface="Palatino Linotype" panose="0204050205050503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Warehouse (Custody and Handling of Goods) Regulations, 2016.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Warehoused Goods (Removal) Regulations, 2016.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86D4D38-0920-E940-8500-26FFBD82AF5D}" type="slidenum">
              <a:rPr lang="en-US" sz="2400" smtClean="0"/>
              <a:pPr algn="ctr"/>
              <a:t>2</a:t>
            </a:fld>
            <a:r>
              <a:rPr lang="en-US" sz="2400" dirty="0"/>
              <a:t>/17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8A6DB5-EBC5-4A77-BEA3-01E803A45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4482" y="4391496"/>
            <a:ext cx="1295335" cy="199389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4F01DE1-0FA2-4A9B-8C87-CEC08B20681E}"/>
              </a:ext>
            </a:extLst>
          </p:cNvPr>
          <p:cNvSpPr txBox="1"/>
          <p:nvPr/>
        </p:nvSpPr>
        <p:spPr>
          <a:xfrm>
            <a:off x="5322019" y="5825450"/>
            <a:ext cx="1686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BOND OFFICER</a:t>
            </a:r>
          </a:p>
        </p:txBody>
      </p:sp>
    </p:spTree>
    <p:extLst>
      <p:ext uri="{BB962C8B-B14F-4D97-AF65-F5344CB8AC3E}">
        <p14:creationId xmlns:p14="http://schemas.microsoft.com/office/powerpoint/2010/main" val="1379849506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3" y="753228"/>
            <a:ext cx="9612610" cy="108093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Palatino Linotype" panose="02040502050505030304" pitchFamily="18" charset="0"/>
              </a:rPr>
              <a:t>Sec. 65 of the Customs Act, 1962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08F6-6B1E-43C0-8159-5A1C1887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233" y="2264069"/>
            <a:ext cx="11101459" cy="33043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sz="2800" dirty="0">
                <a:latin typeface="Palatino Linotype" panose="02040502050505030304" pitchFamily="18" charset="0"/>
              </a:rPr>
              <a:t>With the permission of the Commissioner, the owner of warehoused goods can carryout any manufacturing process or other operations in relation to warehoused goods. </a:t>
            </a:r>
          </a:p>
          <a:p>
            <a:pPr marL="0" indent="0" algn="just">
              <a:buNone/>
            </a:pPr>
            <a:r>
              <a:rPr lang="en-IN" sz="2800" dirty="0">
                <a:latin typeface="Palatino Linotype" panose="02040502050505030304" pitchFamily="18" charset="0"/>
              </a:rPr>
              <a:t>Warehousing period as per Section 61.</a:t>
            </a:r>
          </a:p>
          <a:p>
            <a:pPr marL="0" indent="0" algn="just">
              <a:buNone/>
            </a:pPr>
            <a:r>
              <a:rPr lang="en-IN" sz="2800" dirty="0">
                <a:latin typeface="Palatino Linotype" panose="02040502050505030304" pitchFamily="18" charset="0"/>
              </a:rPr>
              <a:t>Ex-bond Bill of Entry to be filed for removal of the goods. </a:t>
            </a:r>
          </a:p>
          <a:p>
            <a:pPr marL="0" indent="0" algn="just">
              <a:buNone/>
            </a:pPr>
            <a:r>
              <a:rPr lang="en-IN" sz="2800" dirty="0">
                <a:latin typeface="Palatino Linotype" panose="02040502050505030304" pitchFamily="18" charset="0"/>
              </a:rPr>
              <a:t>Rate of Customs Duty / Rate of exchange as applicable on the date of filing Ex-bond Bill of Entry.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z="2400" smtClean="0"/>
              <a:pPr/>
              <a:t>3</a:t>
            </a:fld>
            <a:r>
              <a:rPr lang="en-US" sz="2400" dirty="0"/>
              <a:t>/17</a:t>
            </a:r>
          </a:p>
        </p:txBody>
      </p:sp>
    </p:spTree>
    <p:extLst>
      <p:ext uri="{BB962C8B-B14F-4D97-AF65-F5344CB8AC3E}">
        <p14:creationId xmlns:p14="http://schemas.microsoft.com/office/powerpoint/2010/main" val="1800482279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3" y="753228"/>
            <a:ext cx="9612610" cy="108093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Palatino Linotype" panose="02040502050505030304" pitchFamily="18" charset="0"/>
              </a:rPr>
              <a:t>MOOWR, 2019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9D5583E-6542-4AEE-8DC1-87730DFAFE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5745788"/>
              </p:ext>
            </p:extLst>
          </p:nvPr>
        </p:nvGraphicFramePr>
        <p:xfrm>
          <a:off x="679450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z="2400" smtClean="0"/>
              <a:pPr/>
              <a:t>4</a:t>
            </a:fld>
            <a:r>
              <a:rPr lang="en-US" sz="2400" dirty="0"/>
              <a:t>/17</a:t>
            </a:r>
          </a:p>
        </p:txBody>
      </p:sp>
    </p:spTree>
    <p:extLst>
      <p:ext uri="{BB962C8B-B14F-4D97-AF65-F5344CB8AC3E}">
        <p14:creationId xmlns:p14="http://schemas.microsoft.com/office/powerpoint/2010/main" val="60457220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3" y="753228"/>
            <a:ext cx="9612610" cy="108093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Palatino Linotype" panose="02040502050505030304" pitchFamily="18" charset="0"/>
              </a:rPr>
              <a:t>Who can apply?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08F6-6B1E-43C0-8159-5A1C1887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233" y="2264069"/>
            <a:ext cx="11101459" cy="3920974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Persons already having a licenced private bonded warehouse under Sec. 58.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Others can apply simultaneously under Sec. 58 &amp; Sec. 65.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Permission can be obtained for any premises. Such premises must be added as an additional </a:t>
            </a:r>
            <a:r>
              <a:rPr lang="en-IN" sz="2800" dirty="0" err="1">
                <a:latin typeface="Palatino Linotype" panose="02040502050505030304" pitchFamily="18" charset="0"/>
              </a:rPr>
              <a:t>palce</a:t>
            </a:r>
            <a:r>
              <a:rPr lang="en-IN" sz="2800" dirty="0">
                <a:latin typeface="Palatino Linotype" panose="02040502050505030304" pitchFamily="18" charset="0"/>
              </a:rPr>
              <a:t> of business under GST.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The existing factory premises can also be applied for as a warehouse.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A person who is not at all exporting can also apply.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z="2400" smtClean="0"/>
              <a:pPr/>
              <a:t>5</a:t>
            </a:fld>
            <a:r>
              <a:rPr lang="en-US" sz="2400" dirty="0"/>
              <a:t>/17</a:t>
            </a:r>
          </a:p>
        </p:txBody>
      </p:sp>
    </p:spTree>
    <p:extLst>
      <p:ext uri="{BB962C8B-B14F-4D97-AF65-F5344CB8AC3E}">
        <p14:creationId xmlns:p14="http://schemas.microsoft.com/office/powerpoint/2010/main" val="4263642195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3" y="753228"/>
            <a:ext cx="9612610" cy="108093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Palatino Linotype" panose="02040502050505030304" pitchFamily="18" charset="0"/>
              </a:rPr>
              <a:t>Benefits.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08F6-6B1E-43C0-8159-5A1C1887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233" y="2264068"/>
            <a:ext cx="11101459" cy="4003167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Imported inputs, can be brought into the warehouse without payment of Customs Duties (BCD and IGST) and stored in the warehouse.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If the imported goods are exported (either as such, after subjecting to manufacturing or other processes), no need to pay Customs duties on the imported inputs.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Capital goods can also be imported and brought to the warehouse without payment of Customs Duties, which shall be payable only when the capital goods are removed from the warehouse.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z="2400" smtClean="0"/>
              <a:pPr/>
              <a:t>6</a:t>
            </a:fld>
            <a:r>
              <a:rPr lang="en-US" sz="2400" dirty="0"/>
              <a:t>/17</a:t>
            </a:r>
          </a:p>
        </p:txBody>
      </p:sp>
    </p:spTree>
    <p:extLst>
      <p:ext uri="{BB962C8B-B14F-4D97-AF65-F5344CB8AC3E}">
        <p14:creationId xmlns:p14="http://schemas.microsoft.com/office/powerpoint/2010/main" val="1964937379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3" y="753228"/>
            <a:ext cx="9612610" cy="108093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Palatino Linotype" panose="02040502050505030304" pitchFamily="18" charset="0"/>
              </a:rPr>
              <a:t>Benefits.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08F6-6B1E-43C0-8159-5A1C1887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233" y="2264068"/>
            <a:ext cx="11101459" cy="4003167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No need to pay any interest till the permitted warehousing period.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Payment of Customs duties postponed to a future date. 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Paves way for greater cash flow.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Self appointed warehouse keeper and no physical control by “Bond officer”.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z="2400" smtClean="0"/>
              <a:pPr/>
              <a:t>7</a:t>
            </a:fld>
            <a:r>
              <a:rPr lang="en-US" sz="2400" dirty="0"/>
              <a:t>/17</a:t>
            </a:r>
          </a:p>
        </p:txBody>
      </p:sp>
    </p:spTree>
    <p:extLst>
      <p:ext uri="{BB962C8B-B14F-4D97-AF65-F5344CB8AC3E}">
        <p14:creationId xmlns:p14="http://schemas.microsoft.com/office/powerpoint/2010/main" val="2140625139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3" y="753228"/>
            <a:ext cx="9612610" cy="108093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Palatino Linotype" panose="02040502050505030304" pitchFamily="18" charset="0"/>
              </a:rPr>
              <a:t>Procedures.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08F6-6B1E-43C0-8159-5A1C1887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233" y="2264068"/>
            <a:ext cx="11101459" cy="4352489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Application in form “Annexure-A” to be given before Commissioner.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Records to be maintained in form “Annexure-B”.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Bond to be executed in form “Annexure-C”. (3 times the duty)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If resultant goods are exported – Shipping Bill and GST invoice to be prepared. No need to pay Customs duties on imported goods.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If resultant goods are cleared for domestic consumption – GST invoice to be prepared. Ex-bond BOE to be filed and customs duties to be paid on imported goods, at the time of supply of goods for domestic consumption.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400" dirty="0"/>
              <a:t>9/17</a:t>
            </a:r>
          </a:p>
        </p:txBody>
      </p:sp>
    </p:spTree>
    <p:extLst>
      <p:ext uri="{BB962C8B-B14F-4D97-AF65-F5344CB8AC3E}">
        <p14:creationId xmlns:p14="http://schemas.microsoft.com/office/powerpoint/2010/main" val="1028173450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233" y="753228"/>
            <a:ext cx="9612610" cy="108093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Palatino Linotype" panose="02040502050505030304" pitchFamily="18" charset="0"/>
              </a:rPr>
              <a:t>Procedures.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08F6-6B1E-43C0-8159-5A1C1887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493" y="2089410"/>
            <a:ext cx="11101459" cy="4753181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Domestic procurements can be made as usual on payment of applicable GST.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Imported goods can also be cleared for domestic </a:t>
            </a:r>
            <a:r>
              <a:rPr lang="en-IN" sz="2800" dirty="0" err="1">
                <a:latin typeface="Palatino Linotype" panose="02040502050505030304" pitchFamily="18" charset="0"/>
              </a:rPr>
              <a:t>concumption</a:t>
            </a:r>
            <a:r>
              <a:rPr lang="en-IN" sz="2800" dirty="0">
                <a:latin typeface="Palatino Linotype" panose="02040502050505030304" pitchFamily="18" charset="0"/>
              </a:rPr>
              <a:t> as such (trading).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Goods otherwise exempted from customs duties can also be imported and brought into the warehouse.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800" dirty="0">
                <a:latin typeface="Palatino Linotype" panose="02040502050505030304" pitchFamily="18" charset="0"/>
              </a:rPr>
              <a:t> Prior permission of proper officer, for removal, export, removal to another warehouse – not required. </a:t>
            </a:r>
          </a:p>
          <a:p>
            <a:pPr marL="0" indent="0" algn="just">
              <a:buNone/>
            </a:pPr>
            <a:endParaRPr lang="en-IN" sz="2800" dirty="0">
              <a:latin typeface="Palatino Linotype" panose="0204050205050503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4D38-0920-E940-8500-26FFBD82AF5D}" type="slidenum">
              <a:rPr lang="en-US" sz="2400" smtClean="0"/>
              <a:pPr/>
              <a:t>9</a:t>
            </a:fld>
            <a:r>
              <a:rPr lang="en-US" sz="2400" dirty="0"/>
              <a:t>/17</a:t>
            </a:r>
          </a:p>
        </p:txBody>
      </p:sp>
    </p:spTree>
    <p:extLst>
      <p:ext uri="{BB962C8B-B14F-4D97-AF65-F5344CB8AC3E}">
        <p14:creationId xmlns:p14="http://schemas.microsoft.com/office/powerpoint/2010/main" val="1174303141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Template_Red</Template>
  <TotalTime>2947</TotalTime>
  <Words>1167</Words>
  <Application>Microsoft Office PowerPoint</Application>
  <PresentationFormat>Custom</PresentationFormat>
  <Paragraphs>120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Palatino Linotype</vt:lpstr>
      <vt:lpstr>Trebuchet MS</vt:lpstr>
      <vt:lpstr>Wingdings</vt:lpstr>
      <vt:lpstr>Berlin</vt:lpstr>
      <vt:lpstr>Custom Design</vt:lpstr>
      <vt:lpstr>PowerPoint Presentation</vt:lpstr>
      <vt:lpstr>Customs Act, 1962</vt:lpstr>
      <vt:lpstr>Sec. 65 of the Customs Act, 1962</vt:lpstr>
      <vt:lpstr>MOOWR, 2019</vt:lpstr>
      <vt:lpstr>Who can apply?</vt:lpstr>
      <vt:lpstr>Benefits.</vt:lpstr>
      <vt:lpstr>Benefits.</vt:lpstr>
      <vt:lpstr>Procedures.</vt:lpstr>
      <vt:lpstr>Procedures.</vt:lpstr>
      <vt:lpstr>Procedures.</vt:lpstr>
      <vt:lpstr>Procedures.</vt:lpstr>
      <vt:lpstr>Warehousing period.</vt:lpstr>
      <vt:lpstr>Treatment of waste.</vt:lpstr>
      <vt:lpstr>Questions in mind.</vt:lpstr>
      <vt:lpstr>PowerPoint Presentation</vt:lpstr>
      <vt:lpstr>EOU Vs In-bond manufacturing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K. Antony</dc:creator>
  <cp:lastModifiedBy> </cp:lastModifiedBy>
  <cp:revision>348</cp:revision>
  <dcterms:created xsi:type="dcterms:W3CDTF">2018-06-06T09:29:13Z</dcterms:created>
  <dcterms:modified xsi:type="dcterms:W3CDTF">2020-08-14T16:01:32Z</dcterms:modified>
</cp:coreProperties>
</file>